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2"/>
  </p:notesMasterIdLst>
  <p:sldIdLst>
    <p:sldId id="257" r:id="rId5"/>
    <p:sldId id="259" r:id="rId6"/>
    <p:sldId id="275" r:id="rId7"/>
    <p:sldId id="274" r:id="rId8"/>
    <p:sldId id="283" r:id="rId9"/>
    <p:sldId id="284" r:id="rId10"/>
    <p:sldId id="286" r:id="rId11"/>
    <p:sldId id="285" r:id="rId12"/>
    <p:sldId id="272" r:id="rId13"/>
    <p:sldId id="271" r:id="rId14"/>
    <p:sldId id="269" r:id="rId15"/>
    <p:sldId id="268" r:id="rId16"/>
    <p:sldId id="262" r:id="rId17"/>
    <p:sldId id="279" r:id="rId18"/>
    <p:sldId id="280" r:id="rId19"/>
    <p:sldId id="281" r:id="rId20"/>
    <p:sldId id="282" r:id="rId21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CC33"/>
    <a:srgbClr val="739600"/>
    <a:srgbClr val="FFFFFF"/>
    <a:srgbClr val="00793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7" d="100"/>
          <a:sy n="107" d="100"/>
        </p:scale>
        <p:origin x="-894" y="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3131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47574-C386-4A39-B334-4CD1B5DB077B}" type="datetimeFigureOut">
              <a:rPr lang="en-NZ" smtClean="0"/>
              <a:pPr/>
              <a:t>27/08/2013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7B580-5831-4EDC-BA52-92A7E6DF4443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94974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7B580-5831-4EDC-BA52-92A7E6DF4443}" type="slidenum">
              <a:rPr lang="en-NZ" smtClean="0"/>
              <a:pPr/>
              <a:t>2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abda1c1-9e97-4c24-b29b-40c0de750d93" descr="image00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 dirty="0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67544" y="2564904"/>
            <a:ext cx="4678288" cy="3096344"/>
          </a:xfrm>
        </p:spPr>
        <p:txBody>
          <a:bodyPr>
            <a:noAutofit/>
          </a:bodyPr>
          <a:lstStyle>
            <a:lvl1pPr algn="l">
              <a:defRPr sz="6000" baseline="0">
                <a:solidFill>
                  <a:srgbClr val="FFFFFF"/>
                </a:solidFill>
                <a:latin typeface="MetaSerifOT-Black" pitchFamily="50" charset="0"/>
              </a:defRPr>
            </a:lvl1pPr>
          </a:lstStyle>
          <a:p>
            <a:r>
              <a:rPr lang="en-US" dirty="0" smtClean="0"/>
              <a:t>Three</a:t>
            </a:r>
            <a:br>
              <a:rPr lang="en-US" dirty="0" smtClean="0"/>
            </a:br>
            <a:r>
              <a:rPr lang="en-US" dirty="0" smtClean="0"/>
              <a:t>Word</a:t>
            </a:r>
            <a:br>
              <a:rPr lang="en-US" dirty="0" smtClean="0"/>
            </a:br>
            <a:r>
              <a:rPr lang="en-US" dirty="0" smtClean="0"/>
              <a:t>Headline.</a:t>
            </a:r>
            <a:endParaRPr lang="en-NZ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7544" y="5805264"/>
            <a:ext cx="3704456" cy="504056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  <a:latin typeface="MetaSerifOT-Book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Enter subhead here</a:t>
            </a:r>
            <a:endParaRPr lang="en-N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Small amount of content and lots of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484784"/>
            <a:ext cx="8208912" cy="10801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7B76-BA88-406D-9FBE-2571C8E4DAAE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67544" y="1052736"/>
            <a:ext cx="8251156" cy="1588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295354"/>
            <a:ext cx="763630" cy="763630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3" hasCustomPrompt="1"/>
          </p:nvPr>
        </p:nvSpPr>
        <p:spPr>
          <a:xfrm>
            <a:off x="2627784" y="2636912"/>
            <a:ext cx="3274422" cy="3065418"/>
          </a:xfrm>
          <a:prstGeom prst="rect">
            <a:avLst/>
          </a:prstGeom>
          <a:gradFill flip="none" rotWithShape="1">
            <a:gsLst>
              <a:gs pos="0">
                <a:srgbClr val="A5D867">
                  <a:tint val="66000"/>
                  <a:satMod val="160000"/>
                </a:srgbClr>
              </a:gs>
              <a:gs pos="50000">
                <a:srgbClr val="A5D867">
                  <a:tint val="44500"/>
                  <a:satMod val="160000"/>
                </a:srgbClr>
              </a:gs>
              <a:gs pos="100000">
                <a:srgbClr val="A5D867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/>
          <a:lstStyle>
            <a:lvl1pPr>
              <a:buClr>
                <a:srgbClr val="66CC33"/>
              </a:buClr>
              <a:buNone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NZ" dirty="0" smtClean="0"/>
              <a:t>Main image goes here – other boxes can be used for secondary images</a:t>
            </a:r>
            <a:endParaRPr lang="en-NZ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5893498" y="2636912"/>
            <a:ext cx="1497874" cy="1528354"/>
          </a:xfrm>
          <a:prstGeom prst="rect">
            <a:avLst/>
          </a:prstGeom>
          <a:solidFill>
            <a:srgbClr val="7AB800"/>
          </a:solidFill>
        </p:spPr>
        <p:txBody>
          <a:bodyPr/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5897853" y="4165266"/>
            <a:ext cx="1497874" cy="1528354"/>
          </a:xfrm>
          <a:prstGeom prst="rect">
            <a:avLst/>
          </a:prstGeom>
          <a:solidFill>
            <a:srgbClr val="007934"/>
          </a:solidFill>
        </p:spPr>
        <p:txBody>
          <a:bodyPr/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/>
          </p:nvPr>
        </p:nvSpPr>
        <p:spPr>
          <a:xfrm>
            <a:off x="1134264" y="2632558"/>
            <a:ext cx="1497874" cy="1528354"/>
          </a:xfrm>
          <a:prstGeom prst="rect">
            <a:avLst/>
          </a:prstGeom>
          <a:solidFill>
            <a:srgbClr val="A5D867"/>
          </a:solidFill>
        </p:spPr>
        <p:txBody>
          <a:bodyPr>
            <a:normAutofit/>
          </a:bodyPr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7"/>
          </p:nvPr>
        </p:nvSpPr>
        <p:spPr>
          <a:xfrm>
            <a:off x="7387018" y="4173976"/>
            <a:ext cx="1497874" cy="1528354"/>
          </a:xfrm>
          <a:prstGeom prst="rect">
            <a:avLst/>
          </a:prstGeom>
          <a:solidFill>
            <a:srgbClr val="BED600"/>
          </a:solidFill>
        </p:spPr>
        <p:txBody>
          <a:bodyPr>
            <a:normAutofit/>
          </a:bodyPr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8"/>
          </p:nvPr>
        </p:nvSpPr>
        <p:spPr>
          <a:xfrm>
            <a:off x="5893497" y="5702330"/>
            <a:ext cx="805544" cy="748936"/>
          </a:xfrm>
          <a:prstGeom prst="rect">
            <a:avLst/>
          </a:prstGeom>
          <a:solidFill>
            <a:srgbClr val="A5D867"/>
          </a:solidFill>
        </p:spPr>
        <p:txBody>
          <a:bodyPr/>
          <a:lstStyle>
            <a:lvl1pPr>
              <a:buClr>
                <a:srgbClr val="66CC33"/>
              </a:buClr>
              <a:buNone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 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D20E-AD08-465C-A1F3-AE807EF02E77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7" name="TextBox 6"/>
          <p:cNvSpPr txBox="1"/>
          <p:nvPr userDrawn="1"/>
        </p:nvSpPr>
        <p:spPr>
          <a:xfrm>
            <a:off x="4476206" y="1854926"/>
            <a:ext cx="33615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800" spc="100" baseline="0" dirty="0" smtClean="0">
                <a:solidFill>
                  <a:srgbClr val="68CC33"/>
                </a:solidFill>
                <a:latin typeface="MetaSerifOT-Black" pitchFamily="50" charset="0"/>
              </a:rPr>
              <a:t>X% Feature figure</a:t>
            </a:r>
            <a:endParaRPr lang="en-NZ" sz="4800" spc="100" baseline="0" dirty="0">
              <a:solidFill>
                <a:srgbClr val="68CC33"/>
              </a:solidFill>
              <a:latin typeface="MetaSerifOT-Black" pitchFamily="50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499992" y="4293096"/>
            <a:ext cx="2809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 smtClean="0">
                <a:solidFill>
                  <a:srgbClr val="68CC33"/>
                </a:solidFill>
                <a:latin typeface="MetaSerifOT-Black" pitchFamily="50" charset="0"/>
              </a:rPr>
              <a:t>Secondary details</a:t>
            </a:r>
            <a:endParaRPr lang="en-NZ" dirty="0">
              <a:solidFill>
                <a:srgbClr val="68CC33"/>
              </a:solidFill>
              <a:latin typeface="MetaSerifOT-Black" pitchFamily="50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778692" y="1824716"/>
            <a:ext cx="3192418" cy="32088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66CC33"/>
              </a:buClr>
              <a:buNone/>
              <a:defRPr sz="2800" baseline="0">
                <a:latin typeface="MetaSerifOT-Black" pitchFamily="50" charset="0"/>
              </a:defRPr>
            </a:lvl1pPr>
            <a:lvl2pPr>
              <a:buClr>
                <a:srgbClr val="66CC33"/>
              </a:buClr>
              <a:buFont typeface="Wingdings" pitchFamily="2" charset="2"/>
              <a:buChar char="§"/>
              <a:defRPr>
                <a:latin typeface="MetaSerifOT-Black" pitchFamily="50" charset="0"/>
              </a:defRPr>
            </a:lvl2pPr>
            <a:lvl3pPr>
              <a:buClr>
                <a:srgbClr val="66CC33"/>
              </a:buClr>
              <a:buFont typeface="Courier New" pitchFamily="49" charset="0"/>
              <a:buChar char="o"/>
              <a:defRPr>
                <a:latin typeface="MetaSerifOT-Black" pitchFamily="50" charset="0"/>
              </a:defRPr>
            </a:lvl3pPr>
            <a:lvl4pPr>
              <a:buClr>
                <a:srgbClr val="66CC33"/>
              </a:buClr>
              <a:buFont typeface="Wingdings" pitchFamily="2" charset="2"/>
              <a:buChar char="Ø"/>
              <a:defRPr>
                <a:latin typeface="MetaSerifOT-Black" pitchFamily="50" charset="0"/>
              </a:defRPr>
            </a:lvl4pPr>
            <a:lvl5pPr>
              <a:buClr>
                <a:srgbClr val="66CC33"/>
              </a:buClr>
              <a:buFont typeface="Arial" pitchFamily="34" charset="0"/>
              <a:buChar char="•"/>
              <a:defRPr>
                <a:latin typeface="MetaSerifOT-Black" pitchFamily="50" charset="0"/>
              </a:defRPr>
            </a:lvl5pPr>
          </a:lstStyle>
          <a:p>
            <a:pPr lvl="0"/>
            <a:r>
              <a:rPr lang="en-US" dirty="0" smtClean="0"/>
              <a:t>Insert chart here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67544" y="1052736"/>
            <a:ext cx="8251156" cy="1588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295354"/>
            <a:ext cx="763630" cy="7636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page - low 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2204864"/>
            <a:ext cx="4176464" cy="2952328"/>
          </a:xfrm>
        </p:spPr>
        <p:txBody>
          <a:bodyPr anchor="t">
            <a:normAutofit/>
          </a:bodyPr>
          <a:lstStyle>
            <a:lvl1pPr algn="l">
              <a:defRPr sz="6000" b="1" cap="none" baseline="0"/>
            </a:lvl1pPr>
          </a:lstStyle>
          <a:p>
            <a:r>
              <a:rPr lang="en-US" dirty="0" smtClean="0"/>
              <a:t>Three Word Headline.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5576" y="5301208"/>
            <a:ext cx="4032448" cy="564083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Enter subhead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F120-6CD2-4628-BEC4-8418BC9E4887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7" name="Picture 6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20272" y="1124744"/>
            <a:ext cx="1078991" cy="107899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7020272" y="548681"/>
            <a:ext cx="574766" cy="576064"/>
          </a:xfrm>
          <a:prstGeom prst="rect">
            <a:avLst/>
          </a:prstGeom>
          <a:solidFill>
            <a:srgbClr val="BE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" name="Rectangle 8"/>
          <p:cNvSpPr/>
          <p:nvPr userDrawn="1"/>
        </p:nvSpPr>
        <p:spPr>
          <a:xfrm>
            <a:off x="6444208" y="1124744"/>
            <a:ext cx="574766" cy="627017"/>
          </a:xfrm>
          <a:prstGeom prst="rect">
            <a:avLst/>
          </a:prstGeom>
          <a:solidFill>
            <a:srgbClr val="0079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NZ" sz="1100" dirty="0" smtClean="0">
                <a:latin typeface="MetaSerifOT-Black" pitchFamily="50" charset="0"/>
              </a:rPr>
              <a:t>It’s</a:t>
            </a:r>
          </a:p>
          <a:p>
            <a:pPr algn="l"/>
            <a:r>
              <a:rPr lang="en-NZ" sz="1100" dirty="0" smtClean="0">
                <a:latin typeface="MetaSerifOT-Black" pitchFamily="50" charset="0"/>
              </a:rPr>
              <a:t>Ours.</a:t>
            </a:r>
            <a:endParaRPr lang="en-NZ" sz="1100" dirty="0">
              <a:latin typeface="MetaSerifOT-Black" pitchFamily="50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AB8-FE91-4647-A0E8-EED48C915E15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67544" y="1052736"/>
            <a:ext cx="8251156" cy="1588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295354"/>
            <a:ext cx="763630" cy="7636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aSerifOT-Bold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005E-5F77-42FF-AFC9-F20ADECDE35B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67544" y="1052736"/>
            <a:ext cx="8251156" cy="1588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295354"/>
            <a:ext cx="763630" cy="7636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81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48879"/>
            <a:ext cx="4040188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81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48881"/>
            <a:ext cx="4041775" cy="37772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7AEB-7C72-41C5-A97E-6EE2E7E48381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67544" y="1052736"/>
            <a:ext cx="8251156" cy="1588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295354"/>
            <a:ext cx="763630" cy="7636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0635-041A-4319-A14D-F940C4748749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67544" y="1052736"/>
            <a:ext cx="8251156" cy="1588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295354"/>
            <a:ext cx="763630" cy="7636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 copy - colour">
    <p:bg>
      <p:bgPr>
        <a:solidFill>
          <a:srgbClr val="0079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EB5B3-2B54-4216-9F09-AC5C5398E7EE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67544" y="1052736"/>
            <a:ext cx="8251156" cy="1588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295354"/>
            <a:ext cx="763630" cy="763630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>
            <a:lvl1pPr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enter body copy text here.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cop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6CC3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535D-5969-4B90-9179-7CE30CFAFF7E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67544" y="1052736"/>
            <a:ext cx="8251156" cy="1588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295354"/>
            <a:ext cx="763630" cy="763630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>
            <a:lvl1pPr>
              <a:buNone/>
              <a:defRPr sz="3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enter big body copy text here.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46658-94BB-4157-A367-96C7F7391DC4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42258" y="1577975"/>
            <a:ext cx="3529149" cy="4735739"/>
          </a:xfrm>
          <a:prstGeom prst="rect">
            <a:avLst/>
          </a:prstGeom>
        </p:spPr>
        <p:txBody>
          <a:bodyPr/>
          <a:lstStyle>
            <a:lvl1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20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1pPr>
            <a:lvl2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8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2pPr>
            <a:lvl3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6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3pPr>
            <a:lvl4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4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4pPr>
            <a:lvl5pPr>
              <a:buClr>
                <a:schemeClr val="bg1">
                  <a:lumMod val="50000"/>
                </a:schemeClr>
              </a:buClr>
              <a:buFont typeface="Arial" pitchFamily="34" charset="0"/>
              <a:buChar char="•"/>
              <a:defRPr sz="120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981303" y="1573621"/>
            <a:ext cx="3347720" cy="3583571"/>
          </a:xfrm>
          <a:prstGeom prst="rect">
            <a:avLst/>
          </a:prstGeom>
          <a:solidFill>
            <a:srgbClr val="A5D867"/>
          </a:solidFill>
        </p:spPr>
        <p:txBody>
          <a:bodyPr/>
          <a:lstStyle>
            <a:lvl1pPr>
              <a:buClr>
                <a:srgbClr val="68CC33"/>
              </a:buClr>
              <a:buNone/>
              <a:defRPr sz="2800"/>
            </a:lvl1pPr>
            <a:lvl2pPr>
              <a:buClr>
                <a:srgbClr val="68CC33"/>
              </a:buClr>
              <a:buFont typeface="Courier New" pitchFamily="49" charset="0"/>
              <a:buChar char="o"/>
              <a:defRPr sz="2400"/>
            </a:lvl2pPr>
            <a:lvl3pPr>
              <a:buClr>
                <a:srgbClr val="68CC33"/>
              </a:buClr>
              <a:buFont typeface="Wingdings" pitchFamily="2" charset="2"/>
              <a:buChar char="§"/>
              <a:defRPr sz="2000"/>
            </a:lvl3pPr>
            <a:lvl4pPr>
              <a:buClr>
                <a:srgbClr val="68CC33"/>
              </a:buClr>
              <a:buFont typeface="Wingdings" pitchFamily="2" charset="2"/>
              <a:buChar char="Ø"/>
              <a:defRPr sz="1800"/>
            </a:lvl4pPr>
            <a:lvl5pPr>
              <a:buClr>
                <a:srgbClr val="68CC33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4985658" y="5157192"/>
            <a:ext cx="1454331" cy="1261026"/>
          </a:xfrm>
          <a:prstGeom prst="rect">
            <a:avLst/>
          </a:prstGeom>
          <a:solidFill>
            <a:srgbClr val="536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1" name="Rectangle 10"/>
          <p:cNvSpPr/>
          <p:nvPr userDrawn="1"/>
        </p:nvSpPr>
        <p:spPr>
          <a:xfrm>
            <a:off x="4354285" y="4467496"/>
            <a:ext cx="635726" cy="683623"/>
          </a:xfrm>
          <a:prstGeom prst="rect">
            <a:avLst/>
          </a:prstGeom>
          <a:solidFill>
            <a:srgbClr val="7A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67544" y="1052736"/>
            <a:ext cx="8251156" cy="1588"/>
          </a:xfrm>
          <a:prstGeom prst="line">
            <a:avLst/>
          </a:prstGeom>
          <a:ln>
            <a:solidFill>
              <a:srgbClr val="739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KB_logo_CMYK_3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56376" y="295354"/>
            <a:ext cx="763630" cy="76363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5A9F9-DAF6-4B2B-89F1-6D9593FB58B5}" type="datetime1">
              <a:rPr lang="en-NZ" smtClean="0"/>
              <a:pPr/>
              <a:t>27/08/2013</a:t>
            </a:fld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E5863-33EE-4F9C-8FE6-335F8DC2464A}" type="slidenum">
              <a:rPr lang="en-NZ" smtClean="0"/>
              <a:pPr/>
              <a:t>‹#›</a:t>
            </a:fld>
            <a:endParaRPr lang="en-N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56" r:id="rId9"/>
    <p:sldLayoutId id="2147483657" r:id="rId10"/>
    <p:sldLayoutId id="2147483658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spc="40" baseline="0">
          <a:solidFill>
            <a:srgbClr val="66CC33"/>
          </a:solidFill>
          <a:latin typeface="MetaSerifOT-Bold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bg1">
              <a:lumMod val="50000"/>
            </a:schemeClr>
          </a:solidFill>
          <a:latin typeface="MetaSerifOT-Book" pitchFamily="50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 baseline="0">
          <a:solidFill>
            <a:schemeClr val="bg1">
              <a:lumMod val="50000"/>
            </a:schemeClr>
          </a:solidFill>
          <a:latin typeface="MetaSerifOT-Book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baseline="0">
          <a:solidFill>
            <a:schemeClr val="bg1">
              <a:lumMod val="50000"/>
            </a:schemeClr>
          </a:solidFill>
          <a:latin typeface="MetaSerifOT-Book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chemeClr val="bg1">
              <a:lumMod val="50000"/>
            </a:schemeClr>
          </a:solidFill>
          <a:latin typeface="MetaSerifOT-Book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bg1">
              <a:lumMod val="50000"/>
            </a:schemeClr>
          </a:solidFill>
          <a:latin typeface="MetaSerifOT-Book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MEDIA BRIEFING 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5805264"/>
            <a:ext cx="8280920" cy="504056"/>
          </a:xfrm>
        </p:spPr>
        <p:txBody>
          <a:bodyPr/>
          <a:lstStyle/>
          <a:p>
            <a:r>
              <a:rPr lang="en-NZ" dirty="0" smtClean="0"/>
              <a:t>Financial Results – 30 June 2013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Financial Performance – Profit &amp; Loss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136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NZ" sz="1800" dirty="0" smtClean="0"/>
              <a:t>Kiwibank increased net interest income and controlled expenses resulting in profit after tax rising 23% </a:t>
            </a:r>
            <a:endParaRPr lang="en-NZ" sz="1800" dirty="0"/>
          </a:p>
        </p:txBody>
      </p:sp>
      <p:sp>
        <p:nvSpPr>
          <p:cNvPr id="4" name="AutoShape 246"/>
          <p:cNvSpPr>
            <a:spLocks noChangeAspect="1" noChangeArrowheads="1"/>
          </p:cNvSpPr>
          <p:nvPr/>
        </p:nvSpPr>
        <p:spPr bwMode="auto">
          <a:xfrm rot="10800000">
            <a:off x="7990676" y="3893673"/>
            <a:ext cx="180885" cy="236546"/>
          </a:xfrm>
          <a:prstGeom prst="downArrow">
            <a:avLst>
              <a:gd name="adj1" fmla="val 50000"/>
              <a:gd name="adj2" fmla="val 50001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5" name="AutoShape 246"/>
          <p:cNvSpPr>
            <a:spLocks noChangeAspect="1" noChangeArrowheads="1"/>
          </p:cNvSpPr>
          <p:nvPr/>
        </p:nvSpPr>
        <p:spPr bwMode="auto">
          <a:xfrm>
            <a:off x="7986105" y="3491575"/>
            <a:ext cx="186295" cy="243622"/>
          </a:xfrm>
          <a:prstGeom prst="upArrow">
            <a:avLst>
              <a:gd name="adj1" fmla="val 50000"/>
              <a:gd name="adj2" fmla="val 3269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graphicFrame>
        <p:nvGraphicFramePr>
          <p:cNvPr id="6" name="Table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xmlns="" val="1833429293"/>
              </p:ext>
            </p:extLst>
          </p:nvPr>
        </p:nvGraphicFramePr>
        <p:xfrm>
          <a:off x="1117590" y="2276872"/>
          <a:ext cx="6550753" cy="2910831"/>
        </p:xfrm>
        <a:graphic>
          <a:graphicData uri="http://schemas.openxmlformats.org/drawingml/2006/table">
            <a:tbl>
              <a:tblPr/>
              <a:tblGrid>
                <a:gridCol w="2706956"/>
                <a:gridCol w="969893"/>
                <a:gridCol w="942068"/>
                <a:gridCol w="989768"/>
                <a:gridCol w="942068"/>
              </a:tblGrid>
              <a:tr h="293542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Dollars in </a:t>
                      </a:r>
                      <a:r>
                        <a:rPr lang="en-NZ" sz="110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millions</a:t>
                      </a:r>
                      <a:endParaRPr lang="en-NZ" sz="110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30 June 2013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30 June 2012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% growth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Net interest income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276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257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Other </a:t>
                      </a:r>
                      <a:r>
                        <a:rPr lang="en-NZ" sz="110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income </a:t>
                      </a:r>
                      <a:endParaRPr lang="en-NZ" sz="110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</a:t>
                      </a:r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170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</a:t>
                      </a:r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162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Total operating revenue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446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419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6%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4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Total expenses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(311)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(308)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1%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5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Profit </a:t>
                      </a:r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before tax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135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111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22%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53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Income tax expense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(38)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0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(32) </a:t>
                      </a:r>
                      <a:endParaRPr lang="en-NZ" sz="1100" b="0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Profit </a:t>
                      </a:r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after tax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97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        </a:t>
                      </a:r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79 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NZ" sz="1100" b="1" kern="1200" baseline="0" dirty="0" smtClean="0">
                          <a:solidFill>
                            <a:schemeClr val="tx1"/>
                          </a:solidFill>
                          <a:latin typeface="MetaSerifOT-Book" pitchFamily="50" charset="0"/>
                          <a:ea typeface="+mn-ea"/>
                          <a:cs typeface="Times New Roman" pitchFamily="18" charset="0"/>
                        </a:rPr>
                        <a:t>23%</a:t>
                      </a:r>
                      <a:endParaRPr lang="en-NZ" sz="1100" b="1" kern="1200" baseline="0" dirty="0">
                        <a:solidFill>
                          <a:schemeClr val="tx1"/>
                        </a:solidFill>
                        <a:latin typeface="MetaSerifOT-Book" pitchFamily="50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AutoShape 246"/>
          <p:cNvSpPr>
            <a:spLocks noChangeAspect="1" noChangeArrowheads="1"/>
          </p:cNvSpPr>
          <p:nvPr/>
        </p:nvSpPr>
        <p:spPr bwMode="auto">
          <a:xfrm>
            <a:off x="7994023" y="4217673"/>
            <a:ext cx="178377" cy="233267"/>
          </a:xfrm>
          <a:prstGeom prst="upArrow">
            <a:avLst>
              <a:gd name="adj1" fmla="val 50000"/>
              <a:gd name="adj2" fmla="val 3269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 dirty="0"/>
          </a:p>
        </p:txBody>
      </p:sp>
      <p:sp>
        <p:nvSpPr>
          <p:cNvPr id="8" name="AutoShape 246"/>
          <p:cNvSpPr>
            <a:spLocks noChangeAspect="1" noChangeArrowheads="1"/>
          </p:cNvSpPr>
          <p:nvPr/>
        </p:nvSpPr>
        <p:spPr bwMode="auto">
          <a:xfrm>
            <a:off x="7979704" y="4894026"/>
            <a:ext cx="192696" cy="251992"/>
          </a:xfrm>
          <a:prstGeom prst="upArrow">
            <a:avLst>
              <a:gd name="adj1" fmla="val 50000"/>
              <a:gd name="adj2" fmla="val 3269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10</a:t>
            </a:fld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85800"/>
            <a:ext cx="8208912" cy="1143000"/>
          </a:xfrm>
        </p:spPr>
        <p:txBody>
          <a:bodyPr>
            <a:normAutofit/>
          </a:bodyPr>
          <a:lstStyle/>
          <a:p>
            <a:r>
              <a:rPr lang="en-NZ" sz="2800" dirty="0" smtClean="0"/>
              <a:t>Financial Performance-Historical Summary</a:t>
            </a:r>
            <a:br>
              <a:rPr lang="en-NZ" sz="2800" dirty="0" smtClean="0"/>
            </a:br>
            <a:endParaRPr lang="en-NZ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11</a:t>
            </a:fld>
            <a:endParaRPr lang="en-NZ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99594" y="1412776"/>
          <a:ext cx="7272806" cy="3650746"/>
        </p:xfrm>
        <a:graphic>
          <a:graphicData uri="http://schemas.openxmlformats.org/drawingml/2006/table">
            <a:tbl>
              <a:tblPr/>
              <a:tblGrid>
                <a:gridCol w="2173791"/>
                <a:gridCol w="1019803"/>
                <a:gridCol w="1019803"/>
                <a:gridCol w="1019803"/>
                <a:gridCol w="1019803"/>
                <a:gridCol w="1019803"/>
              </a:tblGrid>
              <a:tr h="346707">
                <a:tc>
                  <a:txBody>
                    <a:bodyPr/>
                    <a:lstStyle/>
                    <a:p>
                      <a:pPr algn="l" rtl="0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Dollars in millions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30 June </a:t>
                      </a:r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2013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30 June 2012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 June 2011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 June 2010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 June 2009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Financial performance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1" i="0" u="none" strike="noStrike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1" i="0" u="none" strike="noStrike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NZ" sz="1100" b="0" i="0" u="none" strike="noStrike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Interest income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790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773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720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564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649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Interest expense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(</a:t>
                      </a:r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514)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(516)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(529)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(430)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(485)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Net interest income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276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257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191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134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164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Other income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170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162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162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168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149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Total operating revenue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446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419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353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302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313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Operating expenses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(304)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(273)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(242)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(219)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(215)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6702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Impairment allowances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(7)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(35)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(79)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(18)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(14)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Net profit before taxation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135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111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32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65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84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6702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Income tax expense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(</a:t>
                      </a:r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38)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(32)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(11)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(19)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(20)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65">
                <a:tc>
                  <a:txBody>
                    <a:bodyPr/>
                    <a:lstStyle/>
                    <a:p>
                      <a:pPr algn="l" fontAlgn="t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Net profit after taxation</a:t>
                      </a:r>
                    </a:p>
                  </a:txBody>
                  <a:tcPr marL="8435" marR="8435" marT="843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/>
                        </a:rPr>
                        <a:t>97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/>
                      </a:endParaRP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>
                          <a:solidFill>
                            <a:srgbClr val="000000"/>
                          </a:solidFill>
                          <a:latin typeface="MetaSerifOT-Book"/>
                        </a:rPr>
                        <a:t>79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21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46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/>
                        </a:rPr>
                        <a:t>64</a:t>
                      </a:r>
                    </a:p>
                  </a:txBody>
                  <a:tcPr marL="8435" marR="8435" marT="84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Financial Performance-Balance sheet</a:t>
            </a:r>
            <a:endParaRPr lang="en-NZ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46856" y="1295136"/>
            <a:ext cx="8229600" cy="4264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600" indent="-355600" eaLnBrk="0" hangingPunct="0">
              <a:spcAft>
                <a:spcPct val="35000"/>
              </a:spcAft>
              <a:buClr>
                <a:schemeClr val="bg1">
                  <a:lumMod val="50000"/>
                </a:schemeClr>
              </a:buClr>
              <a:buFont typeface="Wingdings" pitchFamily="2" charset="2"/>
              <a:buChar char="n"/>
            </a:pPr>
            <a:r>
              <a:rPr lang="en-NZ" dirty="0" smtClean="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  <a:cs typeface="Times New Roman" pitchFamily="18" charset="0"/>
              </a:rPr>
              <a:t>Lending growth continues despite a static home loan rate market</a:t>
            </a:r>
          </a:p>
          <a:p>
            <a:pPr marL="355600" indent="-355600" eaLnBrk="0" hangingPunct="0">
              <a:spcAft>
                <a:spcPct val="35000"/>
              </a:spcAft>
              <a:buClr>
                <a:schemeClr val="bg1">
                  <a:lumMod val="50000"/>
                </a:schemeClr>
              </a:buClr>
              <a:buFont typeface="Wingdings" pitchFamily="2" charset="2"/>
              <a:buChar char="n"/>
            </a:pPr>
            <a:r>
              <a:rPr lang="en-NZ" dirty="0" smtClean="0">
                <a:solidFill>
                  <a:schemeClr val="bg1">
                    <a:lumMod val="50000"/>
                  </a:schemeClr>
                </a:solidFill>
                <a:latin typeface="MetaSerifOT-Book" pitchFamily="50" charset="0"/>
                <a:cs typeface="Times New Roman" pitchFamily="18" charset="0"/>
              </a:rPr>
              <a:t>Strong depositor support continues to maintain retail funding ratio</a:t>
            </a:r>
          </a:p>
          <a:p>
            <a:pPr marL="355600" indent="-355600" algn="just" eaLnBrk="0" hangingPunct="0">
              <a:spcAft>
                <a:spcPct val="35000"/>
              </a:spcAft>
              <a:buClr>
                <a:schemeClr val="bg1">
                  <a:lumMod val="50000"/>
                </a:schemeClr>
              </a:buClr>
            </a:pPr>
            <a:endParaRPr lang="en-NZ" sz="2000" dirty="0" smtClean="0">
              <a:solidFill>
                <a:schemeClr val="bg1">
                  <a:lumMod val="50000"/>
                </a:schemeClr>
              </a:solidFill>
              <a:latin typeface="MetaSerifOT-Book" pitchFamily="50" charset="0"/>
              <a:cs typeface="Times New Roman" pitchFamily="18" charset="0"/>
            </a:endParaRPr>
          </a:p>
          <a:p>
            <a:pPr marL="355600" indent="-355600" algn="just" eaLnBrk="0" hangingPunct="0">
              <a:spcAft>
                <a:spcPct val="35000"/>
              </a:spcAft>
              <a:buClr>
                <a:schemeClr val="bg1">
                  <a:lumMod val="50000"/>
                </a:schemeClr>
              </a:buClr>
            </a:pPr>
            <a:endParaRPr lang="en-NZ" sz="2000" dirty="0" smtClean="0">
              <a:solidFill>
                <a:schemeClr val="bg1">
                  <a:lumMod val="50000"/>
                </a:schemeClr>
              </a:solidFill>
              <a:latin typeface="MetaSerifOT-Book" pitchFamily="50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NZ" sz="24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MetaSerifOT-Book" pitchFamily="50" charset="0"/>
            </a:endParaRPr>
          </a:p>
        </p:txBody>
      </p:sp>
      <p:sp>
        <p:nvSpPr>
          <p:cNvPr id="9" name="AutoShape 246"/>
          <p:cNvSpPr>
            <a:spLocks noChangeArrowheads="1"/>
          </p:cNvSpPr>
          <p:nvPr/>
        </p:nvSpPr>
        <p:spPr bwMode="auto">
          <a:xfrm>
            <a:off x="7596336" y="2924944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10" name="AutoShape 247"/>
          <p:cNvSpPr>
            <a:spLocks noChangeArrowheads="1"/>
          </p:cNvSpPr>
          <p:nvPr/>
        </p:nvSpPr>
        <p:spPr bwMode="auto">
          <a:xfrm>
            <a:off x="7596336" y="4005064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11" name="AutoShape 247"/>
          <p:cNvSpPr>
            <a:spLocks noChangeArrowheads="1"/>
          </p:cNvSpPr>
          <p:nvPr/>
        </p:nvSpPr>
        <p:spPr bwMode="auto">
          <a:xfrm>
            <a:off x="7617420" y="4725268"/>
            <a:ext cx="165100" cy="215900"/>
          </a:xfrm>
          <a:prstGeom prst="upArrow">
            <a:avLst>
              <a:gd name="adj1" fmla="val 50000"/>
              <a:gd name="adj2" fmla="val 32692"/>
            </a:avLst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12</a:t>
            </a:fld>
            <a:endParaRPr lang="en-NZ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331640" y="2420888"/>
          <a:ext cx="6125923" cy="3869055"/>
        </p:xfrm>
        <a:graphic>
          <a:graphicData uri="http://schemas.openxmlformats.org/drawingml/2006/table">
            <a:tbl>
              <a:tblPr/>
              <a:tblGrid>
                <a:gridCol w="2793091"/>
                <a:gridCol w="865024"/>
                <a:gridCol w="865024"/>
                <a:gridCol w="810696"/>
                <a:gridCol w="792088"/>
              </a:tblGrid>
              <a:tr h="343711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Dollars in </a:t>
                      </a:r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millions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30 June 2013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30 June 2012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% growth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Loans and advances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13,202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12,445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6%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Wholesale &amp; other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2,007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2,300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Total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15,209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14,745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3%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>
                          <a:latin typeface="MetaSerifOT-Book" pitchFamily="50" charset="0"/>
                        </a:rPr>
                        <a:t>Financed by: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Liabilities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Customer deposits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12,120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11,565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5%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Securities issued &amp; other liabilities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2,231  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2,433  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Total Liabilities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 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14,351 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 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13,998 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3%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Shareholder's equity       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       </a:t>
                      </a:r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858 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>
                          <a:latin typeface="MetaSerifOT-Book" pitchFamily="50" charset="0"/>
                        </a:rPr>
                        <a:t>       </a:t>
                      </a:r>
                      <a:r>
                        <a:rPr lang="en-NZ" sz="1100" b="0" i="0" u="none" strike="noStrike" dirty="0" smtClean="0">
                          <a:latin typeface="MetaSerifOT-Book" pitchFamily="50" charset="0"/>
                        </a:rPr>
                        <a:t>747 </a:t>
                      </a:r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15%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>
                          <a:latin typeface="MetaSerifOT-Book" pitchFamily="50" charset="0"/>
                        </a:rPr>
                        <a:t>Total liabilities and shareholder's equity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  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15,209 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latin typeface="MetaSerifOT-Book" pitchFamily="50" charset="0"/>
                        </a:rPr>
                        <a:t>  </a:t>
                      </a:r>
                      <a:r>
                        <a:rPr lang="en-NZ" sz="1100" b="1" i="0" u="none" strike="noStrike" dirty="0" smtClean="0">
                          <a:latin typeface="MetaSerifOT-Book" pitchFamily="50" charset="0"/>
                        </a:rPr>
                        <a:t>14,745 </a:t>
                      </a:r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1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1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 gridSpan="2"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063">
                <a:tc gridSpan="3"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Financial Performance (key ratios)</a:t>
            </a:r>
            <a:endParaRPr lang="en-NZ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32997930"/>
              </p:ext>
            </p:extLst>
          </p:nvPr>
        </p:nvGraphicFramePr>
        <p:xfrm>
          <a:off x="1187624" y="1340768"/>
          <a:ext cx="6192688" cy="4391773"/>
        </p:xfrm>
        <a:graphic>
          <a:graphicData uri="http://schemas.openxmlformats.org/drawingml/2006/table">
            <a:tbl>
              <a:tblPr/>
              <a:tblGrid>
                <a:gridCol w="4032448"/>
                <a:gridCol w="216024"/>
                <a:gridCol w="936104"/>
                <a:gridCol w="1008112"/>
              </a:tblGrid>
              <a:tr h="466180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 dirty="0">
                          <a:latin typeface="MetaSerifOT-Book" pitchFamily="50" charset="0"/>
                        </a:rPr>
                        <a:t>Ratios in percentage terms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>
                          <a:latin typeface="MetaSerifOT-Book" pitchFamily="50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1" i="0" u="none" strike="noStrike" dirty="0" smtClean="0">
                          <a:latin typeface="MetaSerifOT-Book" pitchFamily="50" charset="0"/>
                        </a:rPr>
                        <a:t>30 June 2013</a:t>
                      </a:r>
                      <a:endParaRPr lang="en-NZ" sz="12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1" i="0" u="none" strike="noStrike" dirty="0" smtClean="0">
                          <a:latin typeface="MetaSerifOT-Book" pitchFamily="50" charset="0"/>
                        </a:rPr>
                        <a:t>30 June 2012</a:t>
                      </a:r>
                      <a:endParaRPr lang="en-NZ" sz="12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 dirty="0">
                          <a:latin typeface="MetaSerifOT-Book" pitchFamily="50" charset="0"/>
                        </a:rPr>
                        <a:t>Profitability measures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Net interest income/average interest</a:t>
                      </a:r>
                      <a:r>
                        <a:rPr lang="en-NZ" sz="1200" b="0" i="0" u="none" strike="noStrike" baseline="0" dirty="0" smtClean="0">
                          <a:latin typeface="MetaSerifOT-Book" pitchFamily="50" charset="0"/>
                        </a:rPr>
                        <a:t> bearing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 assets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1.81%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1.8%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Net profit after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tax/average </a:t>
                      </a:r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shareholder's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funds 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12.1%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11.7%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 dirty="0">
                          <a:latin typeface="MetaSerifOT-Book" pitchFamily="50" charset="0"/>
                        </a:rPr>
                        <a:t>Efficiency measures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Operating expenses/total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income 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68.1%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65.1%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Operating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expenses/average </a:t>
                      </a:r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total 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2.0%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1.9%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1" i="0" u="none" strike="noStrike" dirty="0" smtClean="0">
                          <a:latin typeface="MetaSerifOT-Book" pitchFamily="50" charset="0"/>
                        </a:rPr>
                        <a:t>Capital ratios</a:t>
                      </a:r>
                      <a:endParaRPr lang="en-NZ" sz="1200" b="1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Total capital ratio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    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12.6%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200" b="0" i="0" u="none" strike="noStrike" dirty="0">
                          <a:latin typeface="MetaSerifOT-Book" pitchFamily="50" charset="0"/>
                        </a:rPr>
                        <a:t>     </a:t>
                      </a:r>
                      <a:r>
                        <a:rPr lang="en-NZ" sz="1200" b="0" i="0" u="none" strike="noStrike" dirty="0" smtClean="0">
                          <a:latin typeface="MetaSerifOT-Book" pitchFamily="50" charset="0"/>
                        </a:rPr>
                        <a:t>11.3%</a:t>
                      </a:r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82"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200" b="0" i="0" u="none" strike="noStrike" dirty="0">
                        <a:latin typeface="MetaSerifOT-Book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13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2800" dirty="0" smtClean="0"/>
              <a:t>Financial Performance-Capital Adequacy</a:t>
            </a:r>
            <a:endParaRPr lang="en-NZ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Following </a:t>
            </a:r>
            <a:r>
              <a:rPr lang="en-NZ" sz="1800" dirty="0"/>
              <a:t>the implementation of the more punitive Basel III </a:t>
            </a:r>
            <a:r>
              <a:rPr lang="en-NZ" sz="1800" dirty="0" smtClean="0"/>
              <a:t>regulations </a:t>
            </a:r>
            <a:r>
              <a:rPr lang="en-NZ" sz="1800" dirty="0"/>
              <a:t>on 1 January </a:t>
            </a:r>
            <a:r>
              <a:rPr lang="en-NZ" sz="1800" dirty="0" smtClean="0"/>
              <a:t>2013, Kiwibank’s capital ratios remain strong and in excess of RBNZ required minima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As at June 2013, Kiwibank’s Common Equity Tier 1 Ratio was 8.4%, 3.9% above the required RBNZ minima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US" sz="1800" dirty="0"/>
              <a:t>Total capital increased by $157m to $942m, a 20% increase from 30 June 2012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US" sz="1800" dirty="0" smtClean="0"/>
              <a:t>Total </a:t>
            </a:r>
            <a:r>
              <a:rPr lang="en-US" sz="1800" dirty="0"/>
              <a:t>c</a:t>
            </a:r>
            <a:r>
              <a:rPr lang="en-US" sz="1800" dirty="0" smtClean="0"/>
              <a:t>apital ratio under Basel III was 12.6% at 30 June 2013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Kiwibank </a:t>
            </a:r>
            <a:r>
              <a:rPr lang="en-NZ" sz="1800" dirty="0"/>
              <a:t>raised $150m of term subordinated debt </a:t>
            </a:r>
            <a:r>
              <a:rPr lang="en-NZ" sz="1800" dirty="0" smtClean="0"/>
              <a:t>in December 2012, </a:t>
            </a:r>
            <a:r>
              <a:rPr lang="en-NZ" sz="1800" dirty="0"/>
              <a:t>the first issue of Tier 2 qualifying securities in New Zealand under the Reserve Bank’s new Basel III </a:t>
            </a:r>
            <a:r>
              <a:rPr lang="en-NZ" sz="1800" dirty="0" smtClean="0"/>
              <a:t>rules, </a:t>
            </a:r>
            <a:r>
              <a:rPr lang="en-NZ" sz="1800" dirty="0"/>
              <a:t>of which $108m can be recognised as Tier 2 capital</a:t>
            </a:r>
            <a:endParaRPr lang="en-US" sz="1800" dirty="0" smtClean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14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Credit Quality (Impaired Assets)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88093"/>
            <a:ext cx="4038600" cy="452596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600" dirty="0" smtClean="0"/>
              <a:t>The table shows total impaired assets as a % of gross loans and advances from Disclosure Statements dated 30 June 2012 and 2013.  Kiwibank remains favourably placed against other banks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600" dirty="0" smtClean="0"/>
              <a:t>Impaired Assets of $54m include all assets where interest charges have been suspended and a specific provision has been raised.  Down from $84m in 2012.</a:t>
            </a:r>
          </a:p>
          <a:p>
            <a:endParaRPr lang="en-NZ" dirty="0"/>
          </a:p>
        </p:txBody>
      </p:sp>
      <p:sp>
        <p:nvSpPr>
          <p:cNvPr id="6" name="Rectangle 5"/>
          <p:cNvSpPr/>
          <p:nvPr/>
        </p:nvSpPr>
        <p:spPr>
          <a:xfrm>
            <a:off x="4788024" y="3068960"/>
            <a:ext cx="34563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b="1" i="1" dirty="0" smtClean="0">
                <a:latin typeface="MetaSerifOT-Book" pitchFamily="50" charset="0"/>
              </a:rPr>
              <a:t>Source:</a:t>
            </a:r>
            <a:r>
              <a:rPr lang="en-GB" sz="1000" i="1" dirty="0" smtClean="0">
                <a:latin typeface="MetaSerifOT-Book" pitchFamily="50" charset="0"/>
              </a:rPr>
              <a:t> 30 June 2012 and 2013 Disclosure Statements. 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i="1" dirty="0" smtClean="0">
                <a:latin typeface="MetaSerifOT-Book" pitchFamily="50" charset="0"/>
              </a:rPr>
              <a:t>	</a:t>
            </a:r>
            <a:endParaRPr lang="en-GB" sz="1000" i="1" dirty="0">
              <a:latin typeface="MetaSerifOT-Book" pitchFamily="50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15</a:t>
            </a:fld>
            <a:endParaRPr lang="en-NZ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6650303"/>
              </p:ext>
            </p:extLst>
          </p:nvPr>
        </p:nvGraphicFramePr>
        <p:xfrm>
          <a:off x="4860032" y="1421568"/>
          <a:ext cx="3293323" cy="1478280"/>
        </p:xfrm>
        <a:graphic>
          <a:graphicData uri="http://schemas.openxmlformats.org/drawingml/2006/table">
            <a:tbl>
              <a:tblPr/>
              <a:tblGrid>
                <a:gridCol w="1792587"/>
                <a:gridCol w="778598"/>
                <a:gridCol w="722138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Bank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30 June  2013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 30 June </a:t>
                      </a:r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2012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Kiwibank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0.41%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0.67%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ASB 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0.52%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0.47%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BNZ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0.72%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chemeClr val="tx1"/>
                          </a:solidFill>
                          <a:latin typeface="MetaSerifOT-Book" pitchFamily="50" charset="0"/>
                        </a:rPr>
                        <a:t>0.86%</a:t>
                      </a:r>
                      <a:endParaRPr lang="en-NZ" sz="1100" b="0" i="0" u="none" strike="noStrike" dirty="0">
                        <a:solidFill>
                          <a:schemeClr val="tx1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Westpac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1.04%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chemeClr val="tx1"/>
                          </a:solidFill>
                          <a:latin typeface="MetaSerifOT-Book" pitchFamily="50" charset="0"/>
                        </a:rPr>
                        <a:t>1.61%</a:t>
                      </a:r>
                      <a:endParaRPr lang="en-NZ" sz="1100" b="0" i="0" u="none" strike="noStrike" dirty="0">
                        <a:solidFill>
                          <a:schemeClr val="tx1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ANZ/National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1.14%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1.65%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Credit Quality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A key focus from management and RBNZ is the total credit provisioning to gross loans and advances</a:t>
            </a:r>
          </a:p>
          <a:p>
            <a:pPr>
              <a:buNone/>
            </a:pPr>
            <a:endParaRPr lang="en-NZ" sz="1800" dirty="0" smtClean="0"/>
          </a:p>
          <a:p>
            <a:endParaRPr lang="en-NZ" sz="18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76971" y="1196752"/>
            <a:ext cx="74888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2000" b="1" dirty="0" smtClean="0">
                <a:solidFill>
                  <a:srgbClr val="66CC33"/>
                </a:solidFill>
                <a:latin typeface="MetaSerifOT-Book" pitchFamily="50" charset="0"/>
              </a:rPr>
              <a:t>Credit Provisions as a % of Gross Loans and Advances</a:t>
            </a:r>
            <a:endParaRPr lang="en-GB" sz="2000" b="1" dirty="0">
              <a:solidFill>
                <a:srgbClr val="66CC33"/>
              </a:solidFill>
              <a:latin typeface="MetaSerifOT-Book" pitchFamily="50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16</a:t>
            </a:fld>
            <a:endParaRPr lang="en-NZ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93654034"/>
              </p:ext>
            </p:extLst>
          </p:nvPr>
        </p:nvGraphicFramePr>
        <p:xfrm>
          <a:off x="4788024" y="1700808"/>
          <a:ext cx="3293323" cy="1478280"/>
        </p:xfrm>
        <a:graphic>
          <a:graphicData uri="http://schemas.openxmlformats.org/drawingml/2006/table">
            <a:tbl>
              <a:tblPr/>
              <a:tblGrid>
                <a:gridCol w="1792587"/>
                <a:gridCol w="778598"/>
                <a:gridCol w="722138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Bank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30 June 2013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1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 30 June </a:t>
                      </a:r>
                      <a:r>
                        <a:rPr lang="en-NZ" sz="1100" b="1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2012</a:t>
                      </a:r>
                      <a:endParaRPr lang="en-NZ" sz="1100" b="1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Kiwibank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0.54%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0.73%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ASB 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0.34%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0.41%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BNZ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0.73%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chemeClr val="tx1"/>
                          </a:solidFill>
                          <a:latin typeface="MetaSerifOT-Book" pitchFamily="50" charset="0"/>
                        </a:rPr>
                        <a:t>0.86%</a:t>
                      </a:r>
                      <a:endParaRPr lang="en-NZ" sz="1100" b="0" i="0" u="none" strike="noStrike" dirty="0">
                        <a:solidFill>
                          <a:schemeClr val="tx1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 dirty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Westpac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0.92%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chemeClr val="tx1"/>
                          </a:solidFill>
                          <a:latin typeface="MetaSerifOT-Book" pitchFamily="50" charset="0"/>
                        </a:rPr>
                        <a:t>1.08%</a:t>
                      </a:r>
                      <a:endParaRPr lang="en-NZ" sz="1100" b="0" i="0" u="none" strike="noStrike" dirty="0">
                        <a:solidFill>
                          <a:schemeClr val="tx1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NZ" sz="1100" b="0" i="0" u="none" strike="noStrike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ANZ/National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0.99%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NZ" sz="1100" b="0" i="0" u="none" strike="noStrike" dirty="0" smtClean="0">
                          <a:solidFill>
                            <a:srgbClr val="000000"/>
                          </a:solidFill>
                          <a:latin typeface="MetaSerifOT-Book" pitchFamily="50" charset="0"/>
                        </a:rPr>
                        <a:t>1.26%</a:t>
                      </a:r>
                      <a:endParaRPr lang="en-NZ" sz="1100" b="0" i="0" u="none" strike="noStrike" dirty="0">
                        <a:solidFill>
                          <a:srgbClr val="000000"/>
                        </a:solidFill>
                        <a:latin typeface="MetaSerifOT-Book" pitchFamily="50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716016" y="3356992"/>
            <a:ext cx="34563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b="1" i="1" dirty="0" smtClean="0">
                <a:latin typeface="MetaSerifOT-Book" pitchFamily="50" charset="0"/>
              </a:rPr>
              <a:t>Source:</a:t>
            </a:r>
            <a:r>
              <a:rPr lang="en-GB" sz="1000" i="1" dirty="0" smtClean="0">
                <a:latin typeface="MetaSerifOT-Book" pitchFamily="50" charset="0"/>
              </a:rPr>
              <a:t> 30 June 2012 and 2013 Disclosure Statements. 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40000"/>
              </a:spcBef>
              <a:buSzPct val="85000"/>
            </a:pPr>
            <a:r>
              <a:rPr lang="en-GB" sz="1000" i="1" dirty="0" smtClean="0">
                <a:latin typeface="MetaSerifOT-Book" pitchFamily="50" charset="0"/>
              </a:rPr>
              <a:t>	</a:t>
            </a:r>
            <a:endParaRPr lang="en-GB" sz="1000" i="1" dirty="0">
              <a:latin typeface="MetaSerifOT-Book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future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397"/>
            <a:ext cx="8229600" cy="452596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Roll out of new branch layouts for Post and Kiwibank following North Shore (Auckland)and </a:t>
            </a:r>
            <a:r>
              <a:rPr lang="en-NZ" sz="1800" dirty="0" err="1" smtClean="0"/>
              <a:t>Kapiti</a:t>
            </a:r>
            <a:r>
              <a:rPr lang="en-NZ" sz="1800" dirty="0" smtClean="0"/>
              <a:t> pilots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Continued focus on helping customers switch to Kiwibank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Push harder to increase market share in small and medium enterprise market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Growth opportunities in the insurance business – </a:t>
            </a:r>
            <a:r>
              <a:rPr lang="en-NZ" sz="1800" dirty="0" err="1" smtClean="0"/>
              <a:t>Bancassurance</a:t>
            </a:r>
            <a:endParaRPr lang="en-NZ" sz="18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Consolidate market position as a bank of national and strategic importance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Continued growth of </a:t>
            </a:r>
            <a:r>
              <a:rPr lang="en-NZ" sz="1800" dirty="0" err="1" smtClean="0"/>
              <a:t>Kiwisaver</a:t>
            </a:r>
            <a:endParaRPr lang="en-NZ" sz="18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Continued support of the Kiwibank New Zealander of the Year and local heroes awards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17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Topics Covered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/>
          <a:lstStyle/>
          <a:p>
            <a:pPr marL="419100" indent="-419100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Key Issues</a:t>
            </a:r>
          </a:p>
          <a:p>
            <a:pPr marL="419100" indent="-419100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Profit Performance</a:t>
            </a:r>
          </a:p>
          <a:p>
            <a:pPr marL="419100" indent="-419100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Balance Sheet Growth</a:t>
            </a:r>
          </a:p>
          <a:p>
            <a:pPr marL="419100" indent="-419100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Key Ratios</a:t>
            </a:r>
          </a:p>
          <a:p>
            <a:pPr marL="419100" indent="-419100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Capital Adequacy</a:t>
            </a:r>
          </a:p>
          <a:p>
            <a:pPr marL="419100" indent="-419100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Credit Quality</a:t>
            </a:r>
          </a:p>
          <a:p>
            <a:pPr marL="419100" indent="-419100">
              <a:spcBef>
                <a:spcPts val="1200"/>
              </a:spcBef>
              <a:spcAft>
                <a:spcPts val="12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</a:pPr>
            <a:r>
              <a:rPr lang="en-NZ" sz="1800" dirty="0" smtClean="0"/>
              <a:t>The Future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2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Key issues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pPr marL="444500" indent="-444500" algn="just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/>
              <a:t>The Kiwibank Banking Group achieved a profit after tax of $97.1m for the year ended 30 June 2013, a 22.8% increase on previous year’s profit of $79.1m  </a:t>
            </a:r>
          </a:p>
          <a:p>
            <a:pPr marL="444500" indent="-444500" algn="just">
              <a:spcAft>
                <a:spcPts val="600"/>
              </a:spcAft>
              <a:buNone/>
              <a:tabLst>
                <a:tab pos="901700" algn="l"/>
              </a:tabLst>
            </a:pPr>
            <a:endParaRPr lang="en-NZ" sz="1800" dirty="0" smtClean="0"/>
          </a:p>
          <a:p>
            <a:pPr marL="444500" indent="-444500" algn="just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>
                <a:cs typeface="Times New Roman" pitchFamily="18" charset="0"/>
              </a:rPr>
              <a:t>Continued growth in balance sheet since June 2012:</a:t>
            </a:r>
          </a:p>
          <a:p>
            <a:pPr marL="1079500" lvl="1" indent="-455613" algn="just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>
                <a:cs typeface="Times New Roman" pitchFamily="18" charset="0"/>
              </a:rPr>
              <a:t>Lending increased 6.5% from $12.4bn to $13.2bn</a:t>
            </a:r>
          </a:p>
          <a:p>
            <a:pPr marL="1079500" lvl="1" indent="-455613" algn="just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>
                <a:cs typeface="Times New Roman" pitchFamily="18" charset="0"/>
              </a:rPr>
              <a:t>Customer deposits increased 4.3% from $11.6bn to $12.1bn</a:t>
            </a:r>
          </a:p>
          <a:p>
            <a:pPr marL="1079500" lvl="1" indent="-455613" algn="just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>
                <a:cs typeface="Times New Roman" pitchFamily="18" charset="0"/>
              </a:rPr>
              <a:t>Customer growth continued and now about 850,000 </a:t>
            </a:r>
          </a:p>
          <a:p>
            <a:pPr marL="1079500" lvl="1" indent="-455613" algn="just">
              <a:spcAft>
                <a:spcPts val="600"/>
              </a:spcAft>
              <a:buSzPct val="50000"/>
              <a:buNone/>
              <a:tabLst>
                <a:tab pos="901700" algn="l"/>
              </a:tabLst>
            </a:pPr>
            <a:endParaRPr lang="en-NZ" sz="1800" dirty="0" smtClean="0">
              <a:cs typeface="Times New Roman" pitchFamily="18" charset="0"/>
            </a:endParaRPr>
          </a:p>
          <a:p>
            <a:pPr marL="444500" indent="-444500" algn="just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/>
              <a:t>Kiwibank has now been operating for 11 years</a:t>
            </a:r>
            <a:endParaRPr lang="en-NZ" sz="1800" dirty="0" smtClean="0">
              <a:cs typeface="Times New Roman" pitchFamily="18" charset="0"/>
            </a:endParaRP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3</a:t>
            </a:fld>
            <a:endParaRPr lang="en-N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Key issues continued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3928"/>
            <a:ext cx="8229600" cy="4525963"/>
          </a:xfrm>
        </p:spPr>
        <p:txBody>
          <a:bodyPr>
            <a:normAutofit/>
          </a:bodyPr>
          <a:lstStyle/>
          <a:p>
            <a:pPr marL="444500" indent="-444500" algn="just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/>
              <a:t>Provisioning for bad </a:t>
            </a:r>
            <a:r>
              <a:rPr lang="en-NZ" sz="1800" dirty="0" smtClean="0"/>
              <a:t>debts  </a:t>
            </a:r>
            <a:r>
              <a:rPr lang="en-NZ" sz="1800" dirty="0"/>
              <a:t>reduced from $91m to $72m</a:t>
            </a:r>
          </a:p>
          <a:p>
            <a:pPr marL="444500" indent="-444500" algn="just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/>
              <a:t>Customer </a:t>
            </a:r>
            <a:r>
              <a:rPr lang="en-NZ" sz="1800" dirty="0"/>
              <a:t>deposits account for 84% of all bank </a:t>
            </a:r>
            <a:r>
              <a:rPr lang="en-NZ" sz="1800" dirty="0" smtClean="0"/>
              <a:t>funding</a:t>
            </a:r>
          </a:p>
          <a:p>
            <a:pPr marL="444500" indent="-44450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/>
              <a:t>Kiwibank’s credit rating revised from AA– to A+ by Standard and Poor’s  (the same rating as NZ Post)</a:t>
            </a:r>
          </a:p>
          <a:p>
            <a:pPr marL="444500" indent="-44450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/>
              <a:t>Raised $150m in term subordinated debt</a:t>
            </a:r>
          </a:p>
          <a:p>
            <a:pPr marL="444500" indent="-444500" algn="just">
              <a:spcBef>
                <a:spcPts val="1200"/>
              </a:spcBef>
              <a:spcAft>
                <a:spcPts val="6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/>
              <a:t>CHF150m covered bond issue </a:t>
            </a:r>
          </a:p>
          <a:p>
            <a:pPr marL="0" indent="0" algn="just"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None/>
              <a:tabLst>
                <a:tab pos="901700" algn="l"/>
              </a:tabLst>
            </a:pPr>
            <a:endParaRPr lang="en-NZ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4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Business Banking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We’ve built a business bank for SME’s with a full suite of services and specialist products.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Our customer satisfaction and likelihood to recommend are number 1 in the SME </a:t>
            </a:r>
            <a:r>
              <a:rPr lang="en-NZ" sz="1800" dirty="0" smtClean="0"/>
              <a:t>market.</a:t>
            </a:r>
            <a:endParaRPr lang="en-NZ" sz="1800" dirty="0"/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As a result we have grown our customer base by over 8% in the last year to over 34,500 in a market that is at best flat.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Our current and future focus is to enable our customers to spend more time on their business by making their banking easy.</a:t>
            </a:r>
          </a:p>
          <a:p>
            <a:endParaRPr lang="en-NZ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0996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Wealth – Gareth Morgan Investments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Distribution of Gareth Morgan KiwiSaver (GMK) through the Kiwibank/Post network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Build out of the Investment Strategy Team with key appointments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Increasing Kiwibank/Post network sales from 3,500 in  2011/2012 to over 13,000 in the 2012/2013 year.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17% increase in GMK members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18% increase in FUM for GMI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GMK - winner of the Workplaces Savings NZ People’s Choice Award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endParaRPr lang="en-NZ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7354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Insurance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Kiwi Insurance Limited continues the transition to </a:t>
            </a:r>
            <a:r>
              <a:rPr lang="en-NZ" sz="1800" dirty="0" smtClean="0"/>
              <a:t>full in-house </a:t>
            </a:r>
            <a:r>
              <a:rPr lang="en-NZ" sz="1800" dirty="0"/>
              <a:t>manufacturing capability for Life Insurance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Kiwi Insurance building a platform for profitable growth  while maintaining current profitability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Kiwi Insurance received a Financial Strength Rating of </a:t>
            </a:r>
            <a:r>
              <a:rPr lang="en-NZ" sz="1800" dirty="0" smtClean="0"/>
              <a:t>A- </a:t>
            </a:r>
            <a:r>
              <a:rPr lang="en-NZ" sz="1800" dirty="0"/>
              <a:t>(Excellent) from AM Best in September last year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Launched the innovative “Life &amp; Living” product in October last year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Received a full licence from the Reserve Bank under the Insurance (Prudential Supervision) Act 2010 this year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Continuing to facilitate House insurance in </a:t>
            </a:r>
            <a:r>
              <a:rPr lang="en-NZ" sz="1800" dirty="0" smtClean="0"/>
              <a:t>Christchurch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63095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Canterbury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Tangible leadership in the regions recovery with continued lending and facilitation of insurance.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Transitional and bespoke lending solutions to assist those in need and to accelerate the rebuild through ‘Canterbury Tools for Living’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Kiwibank’s local market share now estimated to exceed 12%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New Canterbury lending exceeding pre-quake growth rates.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r>
              <a:rPr lang="en-NZ" sz="1800" dirty="0"/>
              <a:t>Committed to the region with over 50 local community based events and activities undertaken or financially supported by Kiwibank in the last year.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chemeClr val="bg1">
                  <a:lumMod val="50000"/>
                </a:schemeClr>
              </a:buClr>
              <a:buSzPct val="150000"/>
              <a:buFont typeface="Wingdings" pitchFamily="2" charset="2"/>
              <a:buChar char="§"/>
              <a:defRPr/>
            </a:pPr>
            <a:endParaRPr lang="en-NZ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4912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Awards and achievements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/>
          <a:lstStyle/>
          <a:p>
            <a:pPr marL="444500" indent="-4445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/>
              <a:t>Global Finance Best Bank in NZ 2013</a:t>
            </a:r>
          </a:p>
          <a:p>
            <a:pPr marL="444500" indent="-4445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/>
              <a:t>Sunday Star Times  Bank of Year Award</a:t>
            </a:r>
          </a:p>
          <a:p>
            <a:pPr marL="444500" indent="-4445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err="1" smtClean="0"/>
              <a:t>Canstar</a:t>
            </a:r>
            <a:r>
              <a:rPr lang="en-NZ" sz="1800" dirty="0" smtClean="0"/>
              <a:t> Best Value Everyday banking Award</a:t>
            </a:r>
          </a:p>
          <a:p>
            <a:pPr marL="444500" indent="-4445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/>
              <a:t>Highest level of customer satisfaction (Roy Morgan)</a:t>
            </a:r>
          </a:p>
          <a:p>
            <a:pPr marL="444500" indent="-44450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ct val="150000"/>
              <a:buFont typeface="Wingdings" pitchFamily="2" charset="2"/>
              <a:buChar char="§"/>
              <a:tabLst>
                <a:tab pos="901700" algn="l"/>
              </a:tabLst>
            </a:pPr>
            <a:r>
              <a:rPr lang="en-NZ" sz="1800" dirty="0" smtClean="0"/>
              <a:t>Most trusted bank brand (Reader’s Digest)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5863-33EE-4F9C-8FE6-335F8DC2464A}" type="slidenum">
              <a:rPr lang="en-NZ" smtClean="0"/>
              <a:pPr/>
              <a:t>9</a:t>
            </a:fld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KB powerpoint template 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owToPageType xmlns="a8155808-5763-4e56-ae12-b055691c24ae">
      <Value>4</Value>
    </HowToPageTyp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How To Documents" ma:contentTypeID="0x010100F5894E8588F6DB46BA4CF3EDC28951DE005669AB73F952AF41B8D94849B466A4B0" ma:contentTypeVersion="1" ma:contentTypeDescription="" ma:contentTypeScope="" ma:versionID="9e94e17dbf2d84d117725fdbb771ad24">
  <xsd:schema xmlns:xsd="http://www.w3.org/2001/XMLSchema" xmlns:xs="http://www.w3.org/2001/XMLSchema" xmlns:p="http://schemas.microsoft.com/office/2006/metadata/properties" xmlns:ns2="a8155808-5763-4e56-ae12-b055691c24ae" targetNamespace="http://schemas.microsoft.com/office/2006/metadata/properties" ma:root="true" ma:fieldsID="e475b026ab55e910e405fe42be8b8619" ns2:_="">
    <xsd:import namespace="a8155808-5763-4e56-ae12-b055691c24ae"/>
    <xsd:element name="properties">
      <xsd:complexType>
        <xsd:sequence>
          <xsd:element name="documentManagement">
            <xsd:complexType>
              <xsd:all>
                <xsd:element ref="ns2:HowToPage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155808-5763-4e56-ae12-b055691c24ae" elementFormDefault="qualified">
    <xsd:import namespace="http://schemas.microsoft.com/office/2006/documentManagement/types"/>
    <xsd:import namespace="http://schemas.microsoft.com/office/infopath/2007/PartnerControls"/>
    <xsd:element name="HowToPageType" ma:index="8" nillable="true" ma:displayName="How To Page Type" ma:list="{286204A9-F4B9-41CD-BA02-83AF903488B3}" ma:internalName="HowToPageType" ma:showField="Title" ma:web="a8155808-5763-4e56-ae12-b055691c24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E5AF83-DB55-433E-972A-2FDAFC5A9C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17253D-CF67-4F87-83F8-866BDA82FA87}">
  <ds:schemaRefs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a8155808-5763-4e56-ae12-b055691c24ae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3DDA1B77-E4EC-43C1-90ED-CBC8BC652C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155808-5763-4e56-ae12-b055691c24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KB powerpoint template 2012</Template>
  <TotalTime>638</TotalTime>
  <Words>1276</Words>
  <Application>Microsoft Office PowerPoint</Application>
  <PresentationFormat>On-screen Show (4:3)</PresentationFormat>
  <Paragraphs>295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New KB powerpoint template 2012</vt:lpstr>
      <vt:lpstr>MEDIA BRIEFING </vt:lpstr>
      <vt:lpstr>Topics Covered</vt:lpstr>
      <vt:lpstr>Key issues</vt:lpstr>
      <vt:lpstr>Key issues continued</vt:lpstr>
      <vt:lpstr>Business Banking</vt:lpstr>
      <vt:lpstr>Wealth – Gareth Morgan Investments</vt:lpstr>
      <vt:lpstr>Insurance</vt:lpstr>
      <vt:lpstr>Canterbury</vt:lpstr>
      <vt:lpstr>Awards and achievements</vt:lpstr>
      <vt:lpstr>Financial Performance – Profit &amp; Loss</vt:lpstr>
      <vt:lpstr>Financial Performance-Historical Summary </vt:lpstr>
      <vt:lpstr>Financial Performance-Balance sheet</vt:lpstr>
      <vt:lpstr>Financial Performance (key ratios)</vt:lpstr>
      <vt:lpstr>Financial Performance-Capital Adequacy</vt:lpstr>
      <vt:lpstr>Credit Quality (Impaired Assets)</vt:lpstr>
      <vt:lpstr>Credit Quality</vt:lpstr>
      <vt:lpstr>The future</vt:lpstr>
    </vt:vector>
  </TitlesOfParts>
  <Company>Kiwibank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Kiwibank PPoint template JUNE12</dc:title>
  <dc:creator>Kiwibank</dc:creator>
  <cp:lastModifiedBy>BH</cp:lastModifiedBy>
  <cp:revision>72</cp:revision>
  <cp:lastPrinted>2013-08-14T03:20:22Z</cp:lastPrinted>
  <dcterms:created xsi:type="dcterms:W3CDTF">2012-07-01T21:12:14Z</dcterms:created>
  <dcterms:modified xsi:type="dcterms:W3CDTF">2013-08-26T22:42:41Z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0x010100F5894E8588F6DB46BA4CF3EDC28951DE005669AB73F952AF41B8D94849B466A4B0</vt:lpwstr>
  </property>
</Properties>
</file>